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29/12/2019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6F1DD4D-D274-40C8-BD17-3B093855983B}" type="slidenum">
              <a:rPr lang="fr-FR" sz="1200" i="0"/>
              <a:pPr algn="r"/>
              <a:t>1</a:t>
            </a:fld>
            <a:endParaRPr lang="fr-FR" sz="1200" i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6F1DD4D-D274-40C8-BD17-3B093855983B}" type="slidenum">
              <a:rPr lang="fr-FR" sz="1200" i="0"/>
              <a:pPr algn="r"/>
              <a:t>2</a:t>
            </a:fld>
            <a:endParaRPr lang="fr-FR" sz="1200" i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6F1DD4D-D274-40C8-BD17-3B093855983B}" type="slidenum">
              <a:rPr lang="fr-FR" sz="1200" i="0"/>
              <a:pPr algn="r"/>
              <a:t>3</a:t>
            </a:fld>
            <a:endParaRPr lang="fr-FR" sz="1200" i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6F1DD4D-D274-40C8-BD17-3B093855983B}" type="slidenum">
              <a:rPr lang="fr-FR" sz="1200" i="0"/>
              <a:pPr algn="r"/>
              <a:t>4</a:t>
            </a:fld>
            <a:endParaRPr lang="fr-FR" sz="1200" i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6F1DD4D-D274-40C8-BD17-3B093855983B}" type="slidenum">
              <a:rPr lang="fr-FR" sz="1200" i="0">
                <a:solidFill>
                  <a:prstClr val="black"/>
                </a:solidFill>
              </a:rPr>
              <a:pPr algn="r"/>
              <a:t>5</a:t>
            </a:fld>
            <a:endParaRPr lang="fr-FR" sz="1200" i="0">
              <a:solidFill>
                <a:prstClr val="black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6F1DD4D-D274-40C8-BD17-3B093855983B}" type="slidenum">
              <a:rPr lang="fr-FR" sz="1200" i="0">
                <a:solidFill>
                  <a:prstClr val="black"/>
                </a:solidFill>
              </a:rPr>
              <a:pPr algn="r"/>
              <a:t>6</a:t>
            </a:fld>
            <a:endParaRPr lang="fr-FR" sz="1200" i="0">
              <a:solidFill>
                <a:prstClr val="black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6F1DD4D-D274-40C8-BD17-3B093855983B}" type="slidenum">
              <a:rPr lang="fr-FR" sz="1200" i="0">
                <a:solidFill>
                  <a:prstClr val="black"/>
                </a:solidFill>
              </a:rPr>
              <a:pPr algn="r"/>
              <a:t>7</a:t>
            </a:fld>
            <a:endParaRPr lang="fr-FR" sz="1200" i="0">
              <a:solidFill>
                <a:prstClr val="black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9899F-2AC5-4A69-9FA6-014FCB09CEF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-4287" y="595083"/>
            <a:ext cx="91440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b="1" i="0" dirty="0" smtClean="0">
                <a:solidFill>
                  <a:srgbClr val="FFFF00"/>
                </a:solidFill>
              </a:rPr>
              <a:t>Le </a:t>
            </a:r>
            <a:r>
              <a:rPr lang="fr-FR" sz="3200" b="1" i="0" dirty="0">
                <a:solidFill>
                  <a:srgbClr val="FFFF00"/>
                </a:solidFill>
              </a:rPr>
              <a:t>Christ est ressuscité ! (ter)</a:t>
            </a:r>
            <a:endParaRPr lang="fr-FR" sz="3200" i="0" dirty="0">
              <a:solidFill>
                <a:srgbClr val="FFFF00"/>
              </a:solidFill>
            </a:endParaRPr>
          </a:p>
          <a:p>
            <a:r>
              <a:rPr lang="fr-FR" sz="2800" i="0" dirty="0">
                <a:solidFill>
                  <a:schemeClr val="bg1"/>
                </a:solidFill>
              </a:rPr>
              <a:t>Qu'exulte de joie dans le ciel la multitude des Anges !</a:t>
            </a:r>
            <a:br>
              <a:rPr lang="fr-FR" sz="2800" i="0" dirty="0">
                <a:solidFill>
                  <a:schemeClr val="bg1"/>
                </a:solidFill>
              </a:rPr>
            </a:br>
            <a:r>
              <a:rPr lang="fr-FR" sz="3200" b="1" i="0" dirty="0">
                <a:solidFill>
                  <a:srgbClr val="00CC00"/>
                </a:solidFill>
              </a:rPr>
              <a:t>Le Christ est ressuscité ! (ter)</a:t>
            </a:r>
          </a:p>
          <a:p>
            <a:r>
              <a:rPr lang="fr-FR" sz="2800" i="0" dirty="0" smtClean="0">
                <a:solidFill>
                  <a:schemeClr val="bg1"/>
                </a:solidFill>
              </a:rPr>
              <a:t>Chantez</a:t>
            </a:r>
            <a:r>
              <a:rPr lang="fr-FR" sz="2800" i="0" dirty="0">
                <a:solidFill>
                  <a:schemeClr val="bg1"/>
                </a:solidFill>
              </a:rPr>
              <a:t>, serviteurs de Dieu,</a:t>
            </a:r>
            <a:br>
              <a:rPr lang="fr-FR" sz="2800" i="0" dirty="0">
                <a:solidFill>
                  <a:schemeClr val="bg1"/>
                </a:solidFill>
              </a:rPr>
            </a:br>
            <a:r>
              <a:rPr lang="fr-FR" sz="2800" i="0" dirty="0">
                <a:solidFill>
                  <a:schemeClr val="bg1"/>
                </a:solidFill>
              </a:rPr>
              <a:t>et que retentisse la trompette triomphale,</a:t>
            </a:r>
            <a:br>
              <a:rPr lang="fr-FR" sz="2800" i="0" dirty="0">
                <a:solidFill>
                  <a:schemeClr val="bg1"/>
                </a:solidFill>
              </a:rPr>
            </a:br>
            <a:r>
              <a:rPr lang="fr-FR" sz="2800" i="0" dirty="0">
                <a:solidFill>
                  <a:schemeClr val="bg1"/>
                </a:solidFill>
              </a:rPr>
              <a:t>pour la victoire du grand Roi !</a:t>
            </a:r>
            <a:r>
              <a:rPr lang="fr-FR" sz="2800" i="0" dirty="0"/>
              <a:t/>
            </a:r>
            <a:br>
              <a:rPr lang="fr-FR" sz="2800" i="0" dirty="0"/>
            </a:br>
            <a:r>
              <a:rPr lang="fr-FR" sz="3200" b="1" i="0" dirty="0">
                <a:solidFill>
                  <a:srgbClr val="FFFF00"/>
                </a:solidFill>
              </a:rPr>
              <a:t>Le Christ est ressuscité ! (ter)</a:t>
            </a:r>
            <a:endParaRPr lang="fr-FR" sz="3200" i="0" dirty="0">
              <a:solidFill>
                <a:srgbClr val="FFFF00"/>
              </a:solidFill>
            </a:endParaRPr>
          </a:p>
          <a:p>
            <a:r>
              <a:rPr lang="fr-FR" sz="3200" i="0" dirty="0" smtClean="0">
                <a:solidFill>
                  <a:schemeClr val="bg1"/>
                </a:solidFill>
              </a:rPr>
              <a:t>Réjouis-toi</a:t>
            </a:r>
            <a:r>
              <a:rPr lang="fr-FR" sz="3200" i="0" dirty="0">
                <a:solidFill>
                  <a:schemeClr val="bg1"/>
                </a:solidFill>
              </a:rPr>
              <a:t>, ô notre terre</a:t>
            </a:r>
            <a:r>
              <a:rPr lang="fr-FR" sz="3200" i="0" dirty="0" smtClean="0">
                <a:solidFill>
                  <a:schemeClr val="bg1"/>
                </a:solidFill>
              </a:rPr>
              <a:t>,</a:t>
            </a:r>
          </a:p>
          <a:p>
            <a:r>
              <a:rPr lang="fr-FR" sz="3200" b="1" i="0" dirty="0">
                <a:solidFill>
                  <a:srgbClr val="00CC00"/>
                </a:solidFill>
              </a:rPr>
              <a:t>Le Christ est ressuscité ! (ter)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resplendissante </a:t>
            </a:r>
            <a:r>
              <a:rPr lang="fr-FR" sz="3200" i="0" dirty="0">
                <a:solidFill>
                  <a:schemeClr val="bg1"/>
                </a:solidFill>
              </a:rPr>
              <a:t>d'une lumière éclatante,</a:t>
            </a:r>
            <a:br>
              <a:rPr lang="fr-FR" sz="3200" i="0" dirty="0">
                <a:solidFill>
                  <a:schemeClr val="bg1"/>
                </a:solidFill>
              </a:rPr>
            </a:br>
            <a:r>
              <a:rPr lang="fr-FR" sz="3200" i="0" dirty="0">
                <a:solidFill>
                  <a:schemeClr val="bg1"/>
                </a:solidFill>
              </a:rPr>
              <a:t>car Il t'a prise en sa clarté </a:t>
            </a:r>
            <a:endParaRPr lang="fr-FR" sz="3200" i="0" dirty="0" smtClean="0">
              <a:solidFill>
                <a:schemeClr val="bg1"/>
              </a:solidFill>
            </a:endParaRPr>
          </a:p>
          <a:p>
            <a:r>
              <a:rPr lang="fr-FR" sz="3200" i="0" dirty="0" smtClean="0">
                <a:solidFill>
                  <a:schemeClr val="bg1"/>
                </a:solidFill>
              </a:rPr>
              <a:t>et </a:t>
            </a:r>
            <a:r>
              <a:rPr lang="fr-FR" sz="3200" i="0" dirty="0">
                <a:solidFill>
                  <a:schemeClr val="bg1"/>
                </a:solidFill>
              </a:rPr>
              <a:t>son Règne a dissipé ta nuit </a:t>
            </a:r>
            <a:r>
              <a:rPr lang="fr-FR" sz="3200" i="0" dirty="0" smtClean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48930" y="0"/>
            <a:ext cx="83517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chemeClr val="bg1"/>
                </a:solidFill>
                <a:latin typeface="Comic Sans MS" pitchFamily="66" charset="0"/>
              </a:rPr>
              <a:t>Liturgie de l’Accueil -&gt;</a:t>
            </a:r>
            <a:r>
              <a:rPr lang="fr-FR" sz="2000" i="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fr-FR" sz="3200" b="1" i="0" dirty="0" err="1" smtClean="0">
                <a:solidFill>
                  <a:schemeClr val="bg1"/>
                </a:solidFill>
                <a:latin typeface="Comic Sans MS" pitchFamily="66" charset="0"/>
              </a:rPr>
              <a:t>Exultet</a:t>
            </a:r>
            <a:r>
              <a:rPr lang="fr-FR" sz="3200" b="1" i="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fr-FR" sz="3200" b="1" i="0" dirty="0" err="1" smtClean="0">
                <a:solidFill>
                  <a:schemeClr val="bg1"/>
                </a:solidFill>
                <a:latin typeface="Comic Sans MS" pitchFamily="66" charset="0"/>
              </a:rPr>
              <a:t>Gouze</a:t>
            </a:r>
            <a:endParaRPr lang="fr-FR" sz="3200" b="1" i="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48930" y="0"/>
            <a:ext cx="83517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chemeClr val="bg1"/>
                </a:solidFill>
                <a:latin typeface="Comic Sans MS" pitchFamily="66" charset="0"/>
              </a:rPr>
              <a:t>Liturgie de l’Accueil -&gt;</a:t>
            </a:r>
            <a:r>
              <a:rPr lang="fr-FR" sz="2000" i="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fr-FR" sz="3200" b="1" i="0" dirty="0" err="1">
                <a:solidFill>
                  <a:schemeClr val="bg1"/>
                </a:solidFill>
                <a:latin typeface="Comic Sans MS" pitchFamily="66" charset="0"/>
              </a:rPr>
              <a:t>Exultet</a:t>
            </a:r>
            <a:r>
              <a:rPr lang="fr-FR" sz="3200" b="1" i="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fr-FR" sz="3200" b="1" i="0" dirty="0" err="1">
                <a:solidFill>
                  <a:schemeClr val="bg1"/>
                </a:solidFill>
                <a:latin typeface="Comic Sans MS" pitchFamily="66" charset="0"/>
              </a:rPr>
              <a:t>Gouze</a:t>
            </a:r>
            <a:endParaRPr lang="fr-FR" sz="3200" b="1" i="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584775"/>
            <a:ext cx="903649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i="0" dirty="0">
                <a:solidFill>
                  <a:srgbClr val="FFFF00"/>
                </a:solidFill>
              </a:rPr>
              <a:t>Le Christ est ressuscité ! (ter)</a:t>
            </a:r>
            <a:endParaRPr lang="fr-FR" sz="3200" i="0" dirty="0">
              <a:solidFill>
                <a:srgbClr val="FFFF00"/>
              </a:solidFill>
            </a:endParaRPr>
          </a:p>
          <a:p>
            <a:r>
              <a:rPr lang="fr-FR" sz="2800" i="0" dirty="0">
                <a:solidFill>
                  <a:schemeClr val="bg1"/>
                </a:solidFill>
              </a:rPr>
              <a:t>Réjouis-toi, Eglise notre Mère,</a:t>
            </a:r>
          </a:p>
          <a:p>
            <a:r>
              <a:rPr lang="fr-FR" sz="3200" b="1" i="0" dirty="0">
                <a:solidFill>
                  <a:srgbClr val="00CC00"/>
                </a:solidFill>
              </a:rPr>
              <a:t>Le Christ est ressuscité ! (ter)</a:t>
            </a:r>
          </a:p>
          <a:p>
            <a:r>
              <a:rPr lang="fr-FR" sz="2800" i="0" dirty="0">
                <a:solidFill>
                  <a:schemeClr val="bg1"/>
                </a:solidFill>
              </a:rPr>
              <a:t>toute remplie de sa splendeur,</a:t>
            </a:r>
            <a:br>
              <a:rPr lang="fr-FR" sz="2800" i="0" dirty="0">
                <a:solidFill>
                  <a:schemeClr val="bg1"/>
                </a:solidFill>
              </a:rPr>
            </a:br>
            <a:r>
              <a:rPr lang="fr-FR" sz="2800" i="0" dirty="0">
                <a:solidFill>
                  <a:schemeClr val="bg1"/>
                </a:solidFill>
              </a:rPr>
              <a:t>et que résonne l'acclamation,</a:t>
            </a:r>
            <a:br>
              <a:rPr lang="fr-FR" sz="2800" i="0" dirty="0">
                <a:solidFill>
                  <a:schemeClr val="bg1"/>
                </a:solidFill>
              </a:rPr>
            </a:br>
            <a:r>
              <a:rPr lang="fr-FR" sz="2800" i="0" dirty="0">
                <a:solidFill>
                  <a:schemeClr val="bg1"/>
                </a:solidFill>
              </a:rPr>
              <a:t>du peuple des fils de Dieu !</a:t>
            </a:r>
            <a:r>
              <a:rPr lang="fr-FR" sz="2800" i="0" dirty="0">
                <a:solidFill>
                  <a:srgbClr val="FFFF00"/>
                </a:solidFill>
              </a:rPr>
              <a:t/>
            </a:r>
            <a:br>
              <a:rPr lang="fr-FR" sz="2800" i="0" dirty="0">
                <a:solidFill>
                  <a:srgbClr val="FFFF00"/>
                </a:solidFill>
              </a:rPr>
            </a:br>
            <a:r>
              <a:rPr lang="fr-FR" sz="3200" b="1" i="0" dirty="0">
                <a:solidFill>
                  <a:srgbClr val="FFFF00"/>
                </a:solidFill>
              </a:rPr>
              <a:t>Le Christ est ressuscité ! (ter)</a:t>
            </a:r>
          </a:p>
          <a:p>
            <a:r>
              <a:rPr lang="fr-FR" sz="2800" i="0" dirty="0">
                <a:solidFill>
                  <a:schemeClr val="bg1"/>
                </a:solidFill>
              </a:rPr>
              <a:t>Unissez, frères bien-aimés, votre voix à la mienne,</a:t>
            </a:r>
          </a:p>
          <a:p>
            <a:r>
              <a:rPr lang="fr-FR" sz="3200" b="1" i="0" dirty="0">
                <a:solidFill>
                  <a:srgbClr val="00CC00"/>
                </a:solidFill>
              </a:rPr>
              <a:t>Le Christ est ressuscité ! (ter)</a:t>
            </a:r>
          </a:p>
          <a:p>
            <a:r>
              <a:rPr lang="fr-FR" sz="2800" i="0" dirty="0">
                <a:solidFill>
                  <a:schemeClr val="bg1"/>
                </a:solidFill>
              </a:rPr>
              <a:t>pour que je chante en votre nom</a:t>
            </a:r>
            <a:br>
              <a:rPr lang="fr-FR" sz="2800" i="0" dirty="0">
                <a:solidFill>
                  <a:schemeClr val="bg1"/>
                </a:solidFill>
              </a:rPr>
            </a:br>
            <a:r>
              <a:rPr lang="fr-FR" sz="2800" i="0" dirty="0">
                <a:solidFill>
                  <a:schemeClr val="bg1"/>
                </a:solidFill>
              </a:rPr>
              <a:t>la merveilleuse lumière du Christ Ressuscité !</a:t>
            </a:r>
            <a:br>
              <a:rPr lang="fr-FR" sz="2800" i="0" dirty="0">
                <a:solidFill>
                  <a:schemeClr val="bg1"/>
                </a:solidFill>
              </a:rPr>
            </a:br>
            <a:r>
              <a:rPr lang="fr-FR" sz="3200" b="1" i="0" dirty="0">
                <a:solidFill>
                  <a:srgbClr val="FFFF00"/>
                </a:solidFill>
              </a:rPr>
              <a:t>Le Christ est ressuscité ! (ter</a:t>
            </a:r>
            <a:r>
              <a:rPr lang="fr-FR" sz="3200" b="1" i="0" dirty="0" smtClean="0">
                <a:solidFill>
                  <a:srgbClr val="FFFF00"/>
                </a:solidFill>
              </a:rPr>
              <a:t>)</a:t>
            </a:r>
            <a:endParaRPr lang="fr-FR" sz="3200" b="1" i="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48930" y="0"/>
            <a:ext cx="83517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chemeClr val="bg1"/>
                </a:solidFill>
                <a:latin typeface="Comic Sans MS" pitchFamily="66" charset="0"/>
              </a:rPr>
              <a:t>Liturgie de l’Accueil -&gt;</a:t>
            </a:r>
            <a:r>
              <a:rPr lang="fr-FR" sz="2000" i="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fr-FR" sz="3200" b="1" i="0" dirty="0" err="1">
                <a:solidFill>
                  <a:schemeClr val="bg1"/>
                </a:solidFill>
                <a:latin typeface="Comic Sans MS" pitchFamily="66" charset="0"/>
              </a:rPr>
              <a:t>Exultet</a:t>
            </a:r>
            <a:r>
              <a:rPr lang="fr-FR" sz="3200" b="1" i="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fr-FR" sz="3200" b="1" i="0" dirty="0" err="1">
                <a:solidFill>
                  <a:schemeClr val="bg1"/>
                </a:solidFill>
                <a:latin typeface="Comic Sans MS" pitchFamily="66" charset="0"/>
              </a:rPr>
              <a:t>Gouze</a:t>
            </a:r>
            <a:endParaRPr lang="fr-FR" sz="3200" b="1" i="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1628800"/>
            <a:ext cx="90364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i="0" dirty="0">
                <a:solidFill>
                  <a:schemeClr val="bg1"/>
                </a:solidFill>
              </a:rPr>
              <a:t>Le Seigneur soit avec vous ! </a:t>
            </a:r>
          </a:p>
          <a:p>
            <a:r>
              <a:rPr lang="fr-FR" sz="3200" b="1" i="0" dirty="0">
                <a:solidFill>
                  <a:srgbClr val="FFFF00"/>
                </a:solidFill>
              </a:rPr>
              <a:t>Et avec votre esprit !</a:t>
            </a:r>
            <a:br>
              <a:rPr lang="fr-FR" sz="3200" b="1" i="0" dirty="0">
                <a:solidFill>
                  <a:srgbClr val="FFFF00"/>
                </a:solidFill>
              </a:rPr>
            </a:br>
            <a:r>
              <a:rPr lang="fr-FR" sz="2800" i="0" dirty="0">
                <a:solidFill>
                  <a:schemeClr val="bg1"/>
                </a:solidFill>
              </a:rPr>
              <a:t>Elevons notre </a:t>
            </a:r>
            <a:r>
              <a:rPr lang="fr-FR" sz="2800" i="0" dirty="0" err="1">
                <a:solidFill>
                  <a:schemeClr val="bg1"/>
                </a:solidFill>
              </a:rPr>
              <a:t>coeur</a:t>
            </a:r>
            <a:r>
              <a:rPr lang="fr-FR" sz="2800" i="0" dirty="0">
                <a:solidFill>
                  <a:schemeClr val="bg1"/>
                </a:solidFill>
              </a:rPr>
              <a:t> ! </a:t>
            </a:r>
          </a:p>
          <a:p>
            <a:r>
              <a:rPr lang="fr-FR" sz="3200" b="1" i="0" dirty="0">
                <a:solidFill>
                  <a:srgbClr val="FFFF00"/>
                </a:solidFill>
              </a:rPr>
              <a:t>Nous le tournons vers le Seigneur !</a:t>
            </a:r>
            <a:r>
              <a:rPr lang="fr-FR" sz="3200" i="0" dirty="0">
                <a:solidFill>
                  <a:srgbClr val="FFFF00"/>
                </a:solidFill>
              </a:rPr>
              <a:t/>
            </a:r>
            <a:br>
              <a:rPr lang="fr-FR" sz="3200" i="0" dirty="0">
                <a:solidFill>
                  <a:srgbClr val="FFFF00"/>
                </a:solidFill>
              </a:rPr>
            </a:br>
            <a:r>
              <a:rPr lang="fr-FR" sz="2800" i="0" dirty="0">
                <a:solidFill>
                  <a:schemeClr val="bg1"/>
                </a:solidFill>
              </a:rPr>
              <a:t>Rendons grâce au Seigneur notre Dieu ! </a:t>
            </a:r>
          </a:p>
          <a:p>
            <a:r>
              <a:rPr lang="fr-FR" sz="3200" b="1" i="0" dirty="0">
                <a:solidFill>
                  <a:srgbClr val="FFFF00"/>
                </a:solidFill>
              </a:rPr>
              <a:t>Cela est juste et bon </a:t>
            </a:r>
            <a:r>
              <a:rPr lang="fr-FR" sz="3200" b="1" i="0" dirty="0" smtClean="0">
                <a:solidFill>
                  <a:srgbClr val="FFFF00"/>
                </a:solidFill>
              </a:rPr>
              <a:t>!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48930" y="0"/>
            <a:ext cx="83517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chemeClr val="bg1"/>
                </a:solidFill>
                <a:latin typeface="Comic Sans MS" pitchFamily="66" charset="0"/>
              </a:rPr>
              <a:t>Liturgie de l’Accueil -&gt;</a:t>
            </a:r>
            <a:r>
              <a:rPr lang="fr-FR" sz="2000" i="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fr-FR" sz="3200" b="1" i="0" dirty="0" err="1">
                <a:solidFill>
                  <a:schemeClr val="bg1"/>
                </a:solidFill>
                <a:latin typeface="Comic Sans MS" pitchFamily="66" charset="0"/>
              </a:rPr>
              <a:t>Exultet</a:t>
            </a:r>
            <a:r>
              <a:rPr lang="fr-FR" sz="3200" b="1" i="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fr-FR" sz="3200" b="1" i="0" dirty="0" err="1" smtClean="0">
                <a:solidFill>
                  <a:schemeClr val="bg1"/>
                </a:solidFill>
                <a:latin typeface="Comic Sans MS" pitchFamily="66" charset="0"/>
              </a:rPr>
              <a:t>Gouze</a:t>
            </a:r>
            <a:endParaRPr lang="fr-FR" sz="3200" b="1" i="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584775"/>
            <a:ext cx="903649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i="0" dirty="0" smtClean="0">
                <a:solidFill>
                  <a:schemeClr val="bg1"/>
                </a:solidFill>
              </a:rPr>
              <a:t>Vraiment</a:t>
            </a:r>
            <a:r>
              <a:rPr lang="fr-FR" sz="2800" i="0" dirty="0">
                <a:solidFill>
                  <a:schemeClr val="bg1"/>
                </a:solidFill>
              </a:rPr>
              <a:t>, il est juste et bon de proclamer à pleine voix ta louange</a:t>
            </a:r>
            <a:r>
              <a:rPr lang="fr-FR" sz="2800" i="0" dirty="0" smtClean="0">
                <a:solidFill>
                  <a:schemeClr val="bg1"/>
                </a:solidFill>
              </a:rPr>
              <a:t>, Dieu </a:t>
            </a:r>
            <a:r>
              <a:rPr lang="fr-FR" sz="2800" i="0" dirty="0">
                <a:solidFill>
                  <a:schemeClr val="bg1"/>
                </a:solidFill>
              </a:rPr>
              <a:t>invisible, Père tout-Puissant</a:t>
            </a:r>
            <a:br>
              <a:rPr lang="fr-FR" sz="2800" i="0" dirty="0">
                <a:solidFill>
                  <a:schemeClr val="bg1"/>
                </a:solidFill>
              </a:rPr>
            </a:br>
            <a:r>
              <a:rPr lang="fr-FR" sz="2800" i="0" dirty="0">
                <a:solidFill>
                  <a:schemeClr val="bg1"/>
                </a:solidFill>
              </a:rPr>
              <a:t>et de chanter ton Fils Bien-Aimé</a:t>
            </a:r>
            <a:r>
              <a:rPr lang="fr-FR" sz="2800" i="0" dirty="0" smtClean="0">
                <a:solidFill>
                  <a:schemeClr val="bg1"/>
                </a:solidFill>
              </a:rPr>
              <a:t>, </a:t>
            </a:r>
            <a:br>
              <a:rPr lang="fr-FR" sz="2800" i="0" dirty="0" smtClean="0">
                <a:solidFill>
                  <a:schemeClr val="bg1"/>
                </a:solidFill>
              </a:rPr>
            </a:br>
            <a:r>
              <a:rPr lang="fr-FR" sz="2800" i="0" dirty="0" smtClean="0">
                <a:solidFill>
                  <a:schemeClr val="bg1"/>
                </a:solidFill>
              </a:rPr>
              <a:t>Jésus-Christ </a:t>
            </a:r>
            <a:r>
              <a:rPr lang="fr-FR" sz="2800" i="0" dirty="0">
                <a:solidFill>
                  <a:schemeClr val="bg1"/>
                </a:solidFill>
              </a:rPr>
              <a:t>notre Seigneur. </a:t>
            </a:r>
            <a:br>
              <a:rPr lang="fr-FR" sz="2800" i="0" dirty="0">
                <a:solidFill>
                  <a:schemeClr val="bg1"/>
                </a:solidFill>
              </a:rPr>
            </a:br>
            <a:r>
              <a:rPr lang="fr-FR" sz="3200" b="1" i="0" dirty="0">
                <a:solidFill>
                  <a:srgbClr val="FFFF00"/>
                </a:solidFill>
              </a:rPr>
              <a:t>Alleluia, </a:t>
            </a:r>
            <a:r>
              <a:rPr lang="fr-FR" sz="3200" b="1" i="0" dirty="0" err="1">
                <a:solidFill>
                  <a:srgbClr val="FFFF00"/>
                </a:solidFill>
              </a:rPr>
              <a:t>alleluia</a:t>
            </a:r>
            <a:r>
              <a:rPr lang="fr-FR" sz="3200" b="1" i="0" dirty="0">
                <a:solidFill>
                  <a:srgbClr val="FFFF00"/>
                </a:solidFill>
              </a:rPr>
              <a:t>, </a:t>
            </a:r>
            <a:r>
              <a:rPr lang="fr-FR" sz="3200" b="1" i="0" dirty="0" err="1">
                <a:solidFill>
                  <a:srgbClr val="FFFF00"/>
                </a:solidFill>
              </a:rPr>
              <a:t>alleluia</a:t>
            </a:r>
            <a:r>
              <a:rPr lang="fr-FR" sz="3200" b="1" i="0" dirty="0">
                <a:solidFill>
                  <a:srgbClr val="FFFF00"/>
                </a:solidFill>
              </a:rPr>
              <a:t> !</a:t>
            </a:r>
            <a:r>
              <a:rPr lang="fr-FR" sz="3200" i="0" dirty="0">
                <a:solidFill>
                  <a:srgbClr val="FFFF00"/>
                </a:solidFill>
              </a:rPr>
              <a:t/>
            </a:r>
            <a:br>
              <a:rPr lang="fr-FR" sz="3200" i="0" dirty="0">
                <a:solidFill>
                  <a:srgbClr val="FFFF00"/>
                </a:solidFill>
              </a:rPr>
            </a:br>
            <a:r>
              <a:rPr lang="fr-FR" sz="2800" i="0" dirty="0">
                <a:solidFill>
                  <a:schemeClr val="bg1"/>
                </a:solidFill>
              </a:rPr>
              <a:t>C'est Lui qui a payé pour nous la dette encourue par Adam notre Père</a:t>
            </a:r>
            <a:r>
              <a:rPr lang="fr-FR" sz="2800" i="0" dirty="0" smtClean="0">
                <a:solidFill>
                  <a:schemeClr val="bg1"/>
                </a:solidFill>
              </a:rPr>
              <a:t>, et </a:t>
            </a:r>
            <a:r>
              <a:rPr lang="fr-FR" sz="2800" i="0" dirty="0">
                <a:solidFill>
                  <a:schemeClr val="bg1"/>
                </a:solidFill>
              </a:rPr>
              <a:t>qui a détruit en son sang la condamnation de l'ancien péché.</a:t>
            </a:r>
            <a:r>
              <a:rPr lang="fr-FR" sz="3600" i="0" dirty="0">
                <a:solidFill>
                  <a:srgbClr val="FFFF00"/>
                </a:solidFill>
              </a:rPr>
              <a:t/>
            </a:r>
            <a:br>
              <a:rPr lang="fr-FR" sz="3600" i="0" dirty="0">
                <a:solidFill>
                  <a:srgbClr val="FFFF00"/>
                </a:solidFill>
              </a:rPr>
            </a:br>
            <a:r>
              <a:rPr lang="fr-FR" sz="3200" b="1" i="0" dirty="0">
                <a:solidFill>
                  <a:srgbClr val="FFFF00"/>
                </a:solidFill>
              </a:rPr>
              <a:t>Alleluia, </a:t>
            </a:r>
            <a:r>
              <a:rPr lang="fr-FR" sz="3200" b="1" i="0" dirty="0" err="1">
                <a:solidFill>
                  <a:srgbClr val="FFFF00"/>
                </a:solidFill>
              </a:rPr>
              <a:t>alleluia</a:t>
            </a:r>
            <a:r>
              <a:rPr lang="fr-FR" sz="3200" b="1" i="0" dirty="0">
                <a:solidFill>
                  <a:srgbClr val="FFFF00"/>
                </a:solidFill>
              </a:rPr>
              <a:t>, </a:t>
            </a:r>
            <a:r>
              <a:rPr lang="fr-FR" sz="3200" b="1" i="0" dirty="0" err="1">
                <a:solidFill>
                  <a:srgbClr val="FFFF00"/>
                </a:solidFill>
              </a:rPr>
              <a:t>alleluia</a:t>
            </a:r>
            <a:r>
              <a:rPr lang="fr-FR" sz="3200" b="1" i="0" dirty="0">
                <a:solidFill>
                  <a:srgbClr val="FFFF00"/>
                </a:solidFill>
              </a:rPr>
              <a:t> !</a:t>
            </a:r>
            <a:r>
              <a:rPr lang="fr-FR" sz="3200" i="0" dirty="0">
                <a:solidFill>
                  <a:srgbClr val="FFFF00"/>
                </a:solidFill>
              </a:rPr>
              <a:t/>
            </a:r>
            <a:br>
              <a:rPr lang="fr-FR" sz="3200" i="0" dirty="0">
                <a:solidFill>
                  <a:srgbClr val="FFFF00"/>
                </a:solidFill>
              </a:rPr>
            </a:br>
            <a:r>
              <a:rPr lang="fr-FR" sz="2800" i="0" dirty="0">
                <a:solidFill>
                  <a:schemeClr val="bg1"/>
                </a:solidFill>
              </a:rPr>
              <a:t>Car voici la fête de la Pâque, où l'Agneau véritable est immolé pour nous,</a:t>
            </a:r>
          </a:p>
          <a:p>
            <a:r>
              <a:rPr lang="fr-FR" sz="3200" b="1" i="0" dirty="0">
                <a:solidFill>
                  <a:srgbClr val="FFFF00"/>
                </a:solidFill>
              </a:rPr>
              <a:t>Alleluia, </a:t>
            </a:r>
            <a:r>
              <a:rPr lang="fr-FR" sz="3200" b="1" i="0" dirty="0" err="1">
                <a:solidFill>
                  <a:srgbClr val="FFFF00"/>
                </a:solidFill>
              </a:rPr>
              <a:t>alleluia</a:t>
            </a:r>
            <a:r>
              <a:rPr lang="fr-FR" sz="3200" b="1" i="0" dirty="0">
                <a:solidFill>
                  <a:srgbClr val="FFFF00"/>
                </a:solidFill>
              </a:rPr>
              <a:t>, </a:t>
            </a:r>
            <a:r>
              <a:rPr lang="fr-FR" sz="3200" b="1" i="0" dirty="0" err="1">
                <a:solidFill>
                  <a:srgbClr val="FFFF00"/>
                </a:solidFill>
              </a:rPr>
              <a:t>alleluia</a:t>
            </a:r>
            <a:r>
              <a:rPr lang="fr-FR" sz="3200" b="1" i="0" dirty="0">
                <a:solidFill>
                  <a:srgbClr val="FFFF00"/>
                </a:solidFill>
              </a:rPr>
              <a:t> </a:t>
            </a:r>
            <a:r>
              <a:rPr lang="fr-FR" sz="3200" b="1" i="0" dirty="0" smtClean="0">
                <a:solidFill>
                  <a:srgbClr val="FFFF00"/>
                </a:solidFill>
              </a:rPr>
              <a:t>!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76202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48930" y="0"/>
            <a:ext cx="83517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FFFFFF"/>
                </a:solidFill>
                <a:latin typeface="Comic Sans MS" pitchFamily="66" charset="0"/>
              </a:rPr>
              <a:t>Liturgie de l’Accueil -&gt;</a:t>
            </a:r>
            <a:r>
              <a:rPr lang="fr-FR" sz="2000" i="0" dirty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fr-FR" sz="3200" b="1" i="0" dirty="0" err="1" smtClean="0">
                <a:solidFill>
                  <a:srgbClr val="FFFFFF"/>
                </a:solidFill>
                <a:latin typeface="Comic Sans MS" pitchFamily="66" charset="0"/>
              </a:rPr>
              <a:t>Exultet</a:t>
            </a:r>
            <a:r>
              <a:rPr lang="fr-FR" sz="3200" b="1" i="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fr-FR" sz="3200" b="1" i="0" dirty="0" err="1">
                <a:solidFill>
                  <a:schemeClr val="bg1"/>
                </a:solidFill>
                <a:latin typeface="Comic Sans MS" pitchFamily="66" charset="0"/>
              </a:rPr>
              <a:t>Gouze</a:t>
            </a:r>
            <a:endParaRPr lang="fr-FR" sz="3200" b="1" i="0" dirty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84775"/>
            <a:ext cx="932452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i="0" dirty="0" smtClean="0">
                <a:solidFill>
                  <a:srgbClr val="FFFFFF"/>
                </a:solidFill>
              </a:rPr>
              <a:t>Voici </a:t>
            </a:r>
            <a:r>
              <a:rPr lang="fr-FR" sz="2800" i="0" dirty="0">
                <a:solidFill>
                  <a:srgbClr val="FFFFFF"/>
                </a:solidFill>
              </a:rPr>
              <a:t>la Nuit où Tu tiras de l'Egypte nos pères les enfants d'Israël</a:t>
            </a:r>
            <a:r>
              <a:rPr lang="fr-FR" sz="2800" i="0" dirty="0" smtClean="0">
                <a:solidFill>
                  <a:srgbClr val="FFFFFF"/>
                </a:solidFill>
              </a:rPr>
              <a:t>, et </a:t>
            </a:r>
            <a:r>
              <a:rPr lang="fr-FR" sz="2800" i="0" dirty="0">
                <a:solidFill>
                  <a:srgbClr val="FFFFFF"/>
                </a:solidFill>
              </a:rPr>
              <a:t>leur a fait passer la Mer Rouge à pied sec</a:t>
            </a:r>
            <a:r>
              <a:rPr lang="fr-FR" sz="2800" i="0" dirty="0" smtClean="0">
                <a:solidFill>
                  <a:srgbClr val="FFFFFF"/>
                </a:solidFill>
              </a:rPr>
              <a:t>, Nuit </a:t>
            </a:r>
            <a:r>
              <a:rPr lang="fr-FR" sz="2800" i="0" dirty="0">
                <a:solidFill>
                  <a:srgbClr val="FFFFFF"/>
                </a:solidFill>
              </a:rPr>
              <a:t>où le feu de la Nuée lumineuse a repoussé les ténèbres du péché. </a:t>
            </a:r>
            <a:br>
              <a:rPr lang="fr-FR" sz="2800" i="0" dirty="0">
                <a:solidFill>
                  <a:srgbClr val="FFFFFF"/>
                </a:solidFill>
              </a:rPr>
            </a:br>
            <a:r>
              <a:rPr lang="fr-FR" sz="3200" b="1" i="0" dirty="0">
                <a:solidFill>
                  <a:srgbClr val="FFFF00"/>
                </a:solidFill>
              </a:rPr>
              <a:t>Alleluia, </a:t>
            </a:r>
            <a:r>
              <a:rPr lang="fr-FR" sz="3200" b="1" i="0" dirty="0" err="1">
                <a:solidFill>
                  <a:srgbClr val="FFFF00"/>
                </a:solidFill>
              </a:rPr>
              <a:t>alleluia</a:t>
            </a:r>
            <a:r>
              <a:rPr lang="fr-FR" sz="3200" b="1" i="0" dirty="0">
                <a:solidFill>
                  <a:srgbClr val="FFFF00"/>
                </a:solidFill>
              </a:rPr>
              <a:t>, </a:t>
            </a:r>
            <a:r>
              <a:rPr lang="fr-FR" sz="3200" b="1" i="0" dirty="0" err="1">
                <a:solidFill>
                  <a:srgbClr val="FFFF00"/>
                </a:solidFill>
              </a:rPr>
              <a:t>alleluia</a:t>
            </a:r>
            <a:r>
              <a:rPr lang="fr-FR" sz="3200" b="1" i="0" dirty="0">
                <a:solidFill>
                  <a:srgbClr val="FFFF00"/>
                </a:solidFill>
              </a:rPr>
              <a:t> !</a:t>
            </a:r>
            <a:r>
              <a:rPr lang="fr-FR" sz="3200" i="0" dirty="0">
                <a:solidFill>
                  <a:srgbClr val="FFFF00"/>
                </a:solidFill>
              </a:rPr>
              <a:t/>
            </a:r>
            <a:br>
              <a:rPr lang="fr-FR" sz="3200" i="0" dirty="0">
                <a:solidFill>
                  <a:srgbClr val="FFFF00"/>
                </a:solidFill>
              </a:rPr>
            </a:br>
            <a:r>
              <a:rPr lang="fr-FR" sz="2800" i="0" dirty="0">
                <a:solidFill>
                  <a:srgbClr val="FFFFFF"/>
                </a:solidFill>
              </a:rPr>
              <a:t>O Nuit qui nous rend à la grâce et nous ouvre la communion des Saints</a:t>
            </a:r>
            <a:r>
              <a:rPr lang="fr-FR" sz="2800" i="0" dirty="0" smtClean="0">
                <a:solidFill>
                  <a:srgbClr val="FFFFFF"/>
                </a:solidFill>
              </a:rPr>
              <a:t>, Nuit </a:t>
            </a:r>
            <a:r>
              <a:rPr lang="fr-FR" sz="2800" i="0" dirty="0">
                <a:solidFill>
                  <a:srgbClr val="FFFFFF"/>
                </a:solidFill>
              </a:rPr>
              <a:t>où le Christ, brisant les liens de la mort, s'est relevé victorieux des Enfers </a:t>
            </a:r>
            <a:r>
              <a:rPr lang="fr-FR" sz="2800" i="0" dirty="0" smtClean="0">
                <a:solidFill>
                  <a:srgbClr val="FFFFFF"/>
                </a:solidFill>
              </a:rPr>
              <a:t>: heureuse </a:t>
            </a:r>
            <a:r>
              <a:rPr lang="fr-FR" sz="2800" i="0" dirty="0">
                <a:solidFill>
                  <a:srgbClr val="FFFFFF"/>
                </a:solidFill>
              </a:rPr>
              <a:t>faute d'Adam qui nous a valu un tel </a:t>
            </a:r>
            <a:r>
              <a:rPr lang="fr-FR" sz="2800" i="0" dirty="0" smtClean="0">
                <a:solidFill>
                  <a:srgbClr val="FFFFFF"/>
                </a:solidFill>
              </a:rPr>
              <a:t>Rédempteur</a:t>
            </a:r>
            <a:r>
              <a:rPr lang="fr-FR" sz="2800" i="0" dirty="0">
                <a:solidFill>
                  <a:srgbClr val="FFFFFF"/>
                </a:solidFill>
              </a:rPr>
              <a:t> !</a:t>
            </a:r>
          </a:p>
          <a:p>
            <a:r>
              <a:rPr lang="fr-FR" sz="3200" b="1" i="0" dirty="0">
                <a:solidFill>
                  <a:srgbClr val="FFFF00"/>
                </a:solidFill>
              </a:rPr>
              <a:t>Alleluia, </a:t>
            </a:r>
            <a:r>
              <a:rPr lang="fr-FR" sz="3200" b="1" i="0" dirty="0" err="1">
                <a:solidFill>
                  <a:srgbClr val="FFFF00"/>
                </a:solidFill>
              </a:rPr>
              <a:t>alleluia</a:t>
            </a:r>
            <a:r>
              <a:rPr lang="fr-FR" sz="3200" b="1" i="0" dirty="0">
                <a:solidFill>
                  <a:srgbClr val="FFFF00"/>
                </a:solidFill>
              </a:rPr>
              <a:t>, </a:t>
            </a:r>
            <a:r>
              <a:rPr lang="fr-FR" sz="3200" b="1" i="0" dirty="0" err="1">
                <a:solidFill>
                  <a:srgbClr val="FFFF00"/>
                </a:solidFill>
              </a:rPr>
              <a:t>alleluia</a:t>
            </a:r>
            <a:r>
              <a:rPr lang="fr-FR" sz="3200" b="1" i="0" dirty="0">
                <a:solidFill>
                  <a:srgbClr val="FFFF00"/>
                </a:solidFill>
              </a:rPr>
              <a:t> !</a:t>
            </a:r>
            <a:r>
              <a:rPr lang="fr-FR" sz="2800" i="0" dirty="0">
                <a:solidFill>
                  <a:srgbClr val="FFFFFF"/>
                </a:solidFill>
              </a:rPr>
              <a:t/>
            </a:r>
            <a:br>
              <a:rPr lang="fr-FR" sz="2800" i="0" dirty="0">
                <a:solidFill>
                  <a:srgbClr val="FFFFFF"/>
                </a:solidFill>
              </a:rPr>
            </a:br>
            <a:r>
              <a:rPr lang="fr-FR" sz="2800" i="0" dirty="0">
                <a:solidFill>
                  <a:srgbClr val="FFFFFF"/>
                </a:solidFill>
              </a:rPr>
              <a:t>O Nuit qui seule a pu connaître le temps  et l'heure où le Christ est sorti vivant du séjour des morts,</a:t>
            </a:r>
            <a:br>
              <a:rPr lang="fr-FR" sz="2800" i="0" dirty="0">
                <a:solidFill>
                  <a:srgbClr val="FFFFFF"/>
                </a:solidFill>
              </a:rPr>
            </a:br>
            <a:r>
              <a:rPr lang="fr-FR" sz="2800" i="0" dirty="0">
                <a:solidFill>
                  <a:srgbClr val="FFFFFF"/>
                </a:solidFill>
              </a:rPr>
              <a:t>ô Nuit dont il est écrit : </a:t>
            </a:r>
          </a:p>
          <a:p>
            <a:r>
              <a:rPr lang="fr-FR" sz="3200" b="1" i="0" dirty="0">
                <a:solidFill>
                  <a:srgbClr val="FFFF00"/>
                </a:solidFill>
              </a:rPr>
              <a:t>Alleluia, </a:t>
            </a:r>
            <a:r>
              <a:rPr lang="fr-FR" sz="3200" b="1" i="0" dirty="0" err="1">
                <a:solidFill>
                  <a:srgbClr val="FFFF00"/>
                </a:solidFill>
              </a:rPr>
              <a:t>alleluia</a:t>
            </a:r>
            <a:r>
              <a:rPr lang="fr-FR" sz="3200" b="1" i="0" dirty="0">
                <a:solidFill>
                  <a:srgbClr val="FFFF00"/>
                </a:solidFill>
              </a:rPr>
              <a:t>, </a:t>
            </a:r>
            <a:r>
              <a:rPr lang="fr-FR" sz="3200" b="1" i="0" dirty="0" err="1">
                <a:solidFill>
                  <a:srgbClr val="FFFF00"/>
                </a:solidFill>
              </a:rPr>
              <a:t>alleluia</a:t>
            </a:r>
            <a:r>
              <a:rPr lang="fr-FR" sz="3200" b="1" i="0" dirty="0">
                <a:solidFill>
                  <a:srgbClr val="FFFF00"/>
                </a:solidFill>
              </a:rPr>
              <a:t> </a:t>
            </a:r>
            <a:r>
              <a:rPr lang="fr-FR" sz="3200" b="1" i="0" dirty="0" smtClean="0">
                <a:solidFill>
                  <a:srgbClr val="FFFF00"/>
                </a:solidFill>
              </a:rPr>
              <a:t>!</a:t>
            </a:r>
            <a:endParaRPr lang="fr-FR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572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48930" y="0"/>
            <a:ext cx="83517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FFFFFF"/>
                </a:solidFill>
                <a:latin typeface="Comic Sans MS" pitchFamily="66" charset="0"/>
              </a:rPr>
              <a:t>Liturgie de l’Accueil -&gt;</a:t>
            </a:r>
            <a:r>
              <a:rPr lang="fr-FR" sz="2000" i="0" dirty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fr-FR" sz="3200" b="1" i="0" dirty="0" err="1" smtClean="0">
                <a:solidFill>
                  <a:srgbClr val="FFFFFF"/>
                </a:solidFill>
                <a:latin typeface="Comic Sans MS" pitchFamily="66" charset="0"/>
              </a:rPr>
              <a:t>Exultet</a:t>
            </a:r>
            <a:r>
              <a:rPr lang="fr-FR" sz="3200" b="1" i="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fr-FR" sz="3200" b="1" i="0" dirty="0" err="1">
                <a:solidFill>
                  <a:schemeClr val="bg1"/>
                </a:solidFill>
                <a:latin typeface="Comic Sans MS" pitchFamily="66" charset="0"/>
              </a:rPr>
              <a:t>Gouze</a:t>
            </a:r>
            <a:endParaRPr lang="fr-FR" sz="3200" b="1" i="0" dirty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84775"/>
            <a:ext cx="9144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i="0" dirty="0" smtClean="0">
                <a:solidFill>
                  <a:srgbClr val="FFFFFF"/>
                </a:solidFill>
              </a:rPr>
              <a:t>"</a:t>
            </a:r>
            <a:r>
              <a:rPr lang="fr-FR" sz="2800" i="0" dirty="0">
                <a:solidFill>
                  <a:srgbClr val="FFFFFF"/>
                </a:solidFill>
              </a:rPr>
              <a:t>la nuit comme le jour illumine, la </a:t>
            </a:r>
            <a:r>
              <a:rPr lang="fr-FR" sz="2800" i="0" dirty="0" err="1">
                <a:solidFill>
                  <a:srgbClr val="FFFFFF"/>
                </a:solidFill>
              </a:rPr>
              <a:t>ténèbre</a:t>
            </a:r>
            <a:r>
              <a:rPr lang="fr-FR" sz="2800" i="0" dirty="0">
                <a:solidFill>
                  <a:srgbClr val="FFFFFF"/>
                </a:solidFill>
              </a:rPr>
              <a:t> autour de moi devient lumière pour ma joie</a:t>
            </a:r>
            <a:r>
              <a:rPr lang="fr-FR" sz="2800" i="0" dirty="0" smtClean="0">
                <a:solidFill>
                  <a:srgbClr val="FFFFFF"/>
                </a:solidFill>
              </a:rPr>
              <a:t>", </a:t>
            </a:r>
            <a:br>
              <a:rPr lang="fr-FR" sz="2800" i="0" dirty="0" smtClean="0">
                <a:solidFill>
                  <a:srgbClr val="FFFFFF"/>
                </a:solidFill>
              </a:rPr>
            </a:br>
            <a:r>
              <a:rPr lang="fr-FR" sz="2800" i="0" dirty="0" smtClean="0">
                <a:solidFill>
                  <a:srgbClr val="FFFFFF"/>
                </a:solidFill>
              </a:rPr>
              <a:t>ô </a:t>
            </a:r>
            <a:r>
              <a:rPr lang="fr-FR" sz="2800" i="0" dirty="0">
                <a:solidFill>
                  <a:srgbClr val="FFFFFF"/>
                </a:solidFill>
              </a:rPr>
              <a:t>Nuit bienheureuse, où se rejoignent le ciel et la terre, où s'unissent l'homme et Dieu ! </a:t>
            </a:r>
            <a:br>
              <a:rPr lang="fr-FR" sz="2800" i="0" dirty="0">
                <a:solidFill>
                  <a:srgbClr val="FFFFFF"/>
                </a:solidFill>
              </a:rPr>
            </a:br>
            <a:r>
              <a:rPr lang="fr-FR" sz="3200" b="1" i="0" dirty="0">
                <a:solidFill>
                  <a:srgbClr val="FFFF00"/>
                </a:solidFill>
              </a:rPr>
              <a:t>Alleluia, </a:t>
            </a:r>
            <a:r>
              <a:rPr lang="fr-FR" sz="3200" b="1" i="0" dirty="0" err="1">
                <a:solidFill>
                  <a:srgbClr val="FFFF00"/>
                </a:solidFill>
              </a:rPr>
              <a:t>alleluia</a:t>
            </a:r>
            <a:r>
              <a:rPr lang="fr-FR" sz="3200" b="1" i="0" dirty="0">
                <a:solidFill>
                  <a:srgbClr val="FFFF00"/>
                </a:solidFill>
              </a:rPr>
              <a:t>, </a:t>
            </a:r>
            <a:r>
              <a:rPr lang="fr-FR" sz="3200" b="1" i="0" dirty="0" err="1">
                <a:solidFill>
                  <a:srgbClr val="FFFF00"/>
                </a:solidFill>
              </a:rPr>
              <a:t>alleluia</a:t>
            </a:r>
            <a:r>
              <a:rPr lang="fr-FR" sz="3200" b="1" i="0" dirty="0">
                <a:solidFill>
                  <a:srgbClr val="FFFF00"/>
                </a:solidFill>
              </a:rPr>
              <a:t> !</a:t>
            </a:r>
            <a:r>
              <a:rPr lang="fr-FR" sz="3200" i="0" dirty="0">
                <a:solidFill>
                  <a:srgbClr val="FFFF00"/>
                </a:solidFill>
              </a:rPr>
              <a:t/>
            </a:r>
            <a:br>
              <a:rPr lang="fr-FR" sz="3200" i="0" dirty="0">
                <a:solidFill>
                  <a:srgbClr val="FFFF00"/>
                </a:solidFill>
              </a:rPr>
            </a:br>
            <a:r>
              <a:rPr lang="fr-FR" sz="2800" i="0" dirty="0">
                <a:solidFill>
                  <a:srgbClr val="FFFFFF"/>
                </a:solidFill>
              </a:rPr>
              <a:t>Dans la grâce de cette Nuit, accueille, Père très Saint, le sacrifice du soir de cette </a:t>
            </a:r>
            <a:r>
              <a:rPr lang="fr-FR" sz="2800" i="0" dirty="0" smtClean="0">
                <a:solidFill>
                  <a:srgbClr val="FFFFFF"/>
                </a:solidFill>
              </a:rPr>
              <a:t>flamme que </a:t>
            </a:r>
            <a:r>
              <a:rPr lang="fr-FR" sz="2800" i="0" dirty="0">
                <a:solidFill>
                  <a:srgbClr val="FFFFFF"/>
                </a:solidFill>
              </a:rPr>
              <a:t>l'Eglise T'offre par nos mains ; permets que ce cierge pascal consacré à ton Nom brûle sans déclin en cette Nuit </a:t>
            </a:r>
            <a:r>
              <a:rPr lang="fr-FR" sz="2800" i="0" dirty="0" smtClean="0">
                <a:solidFill>
                  <a:srgbClr val="FFFFFF"/>
                </a:solidFill>
              </a:rPr>
              <a:t>et </a:t>
            </a:r>
            <a:r>
              <a:rPr lang="fr-FR" sz="2800" i="0" dirty="0">
                <a:solidFill>
                  <a:srgbClr val="FFFFFF"/>
                </a:solidFill>
              </a:rPr>
              <a:t>qu'il joigne sa clarté à celle des étoiles ! </a:t>
            </a:r>
            <a:br>
              <a:rPr lang="fr-FR" sz="2800" i="0" dirty="0">
                <a:solidFill>
                  <a:srgbClr val="FFFFFF"/>
                </a:solidFill>
              </a:rPr>
            </a:br>
            <a:r>
              <a:rPr lang="fr-FR" sz="3200" b="1" i="0" dirty="0">
                <a:solidFill>
                  <a:srgbClr val="FFFF00"/>
                </a:solidFill>
              </a:rPr>
              <a:t>Alleluia, </a:t>
            </a:r>
            <a:r>
              <a:rPr lang="fr-FR" sz="3200" b="1" i="0" dirty="0" err="1">
                <a:solidFill>
                  <a:srgbClr val="FFFF00"/>
                </a:solidFill>
              </a:rPr>
              <a:t>alleluia</a:t>
            </a:r>
            <a:r>
              <a:rPr lang="fr-FR" sz="3200" b="1" i="0" dirty="0">
                <a:solidFill>
                  <a:srgbClr val="FFFF00"/>
                </a:solidFill>
              </a:rPr>
              <a:t>, </a:t>
            </a:r>
            <a:r>
              <a:rPr lang="fr-FR" sz="3200" b="1" i="0" dirty="0" err="1">
                <a:solidFill>
                  <a:srgbClr val="FFFF00"/>
                </a:solidFill>
              </a:rPr>
              <a:t>alleluia</a:t>
            </a:r>
            <a:r>
              <a:rPr lang="fr-FR" sz="3200" b="1" i="0" dirty="0">
                <a:solidFill>
                  <a:srgbClr val="FFFF00"/>
                </a:solidFill>
              </a:rPr>
              <a:t> </a:t>
            </a:r>
            <a:r>
              <a:rPr lang="fr-FR" sz="3200" b="1" i="0" dirty="0" smtClean="0">
                <a:solidFill>
                  <a:srgbClr val="FFFF00"/>
                </a:solidFill>
              </a:rPr>
              <a:t>!</a:t>
            </a:r>
            <a:endParaRPr lang="fr-FR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376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48930" y="0"/>
            <a:ext cx="83517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FFFFFF"/>
                </a:solidFill>
                <a:latin typeface="Comic Sans MS" pitchFamily="66" charset="0"/>
              </a:rPr>
              <a:t>Liturgie de l’Accueil -&gt;</a:t>
            </a:r>
            <a:r>
              <a:rPr lang="fr-FR" sz="2000" i="0" dirty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fr-FR" sz="3200" b="1" i="0" dirty="0" err="1" smtClean="0">
                <a:solidFill>
                  <a:srgbClr val="FFFFFF"/>
                </a:solidFill>
                <a:latin typeface="Comic Sans MS" pitchFamily="66" charset="0"/>
              </a:rPr>
              <a:t>Exultet</a:t>
            </a:r>
            <a:r>
              <a:rPr lang="fr-FR" sz="3200" b="1" i="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fr-FR" sz="3200" b="1" i="0" dirty="0" err="1">
                <a:solidFill>
                  <a:schemeClr val="bg1"/>
                </a:solidFill>
                <a:latin typeface="Comic Sans MS" pitchFamily="66" charset="0"/>
              </a:rPr>
              <a:t>Gouze</a:t>
            </a:r>
            <a:endParaRPr lang="fr-FR" sz="3200" b="1" i="0" dirty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84775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i="0" dirty="0" smtClean="0">
                <a:solidFill>
                  <a:srgbClr val="FFFFFF"/>
                </a:solidFill>
              </a:rPr>
              <a:t>Qu'il </a:t>
            </a:r>
            <a:r>
              <a:rPr lang="fr-FR" sz="2800" i="0" dirty="0">
                <a:solidFill>
                  <a:srgbClr val="FFFFFF"/>
                </a:solidFill>
              </a:rPr>
              <a:t>brûle encore quand se lèvera l'astre du matin,</a:t>
            </a:r>
            <a:br>
              <a:rPr lang="fr-FR" sz="2800" i="0" dirty="0">
                <a:solidFill>
                  <a:srgbClr val="FFFFFF"/>
                </a:solidFill>
              </a:rPr>
            </a:br>
            <a:r>
              <a:rPr lang="fr-FR" sz="2800" i="0" dirty="0">
                <a:solidFill>
                  <a:srgbClr val="FFFFFF"/>
                </a:solidFill>
              </a:rPr>
              <a:t>Celui qui ne connaît pas de couchant :</a:t>
            </a:r>
            <a:br>
              <a:rPr lang="fr-FR" sz="2800" i="0" dirty="0">
                <a:solidFill>
                  <a:srgbClr val="FFFFFF"/>
                </a:solidFill>
              </a:rPr>
            </a:br>
            <a:r>
              <a:rPr lang="fr-FR" sz="2800" i="0" dirty="0">
                <a:solidFill>
                  <a:srgbClr val="FFFFFF"/>
                </a:solidFill>
              </a:rPr>
              <a:t>le Christ ressuscité revenu des Enfers, qui répand sur les hommes sa Lumière et sa Paix ! </a:t>
            </a:r>
            <a:br>
              <a:rPr lang="fr-FR" sz="2800" i="0" dirty="0">
                <a:solidFill>
                  <a:srgbClr val="FFFFFF"/>
                </a:solidFill>
              </a:rPr>
            </a:br>
            <a:r>
              <a:rPr lang="fr-FR" sz="3200" b="1" i="0" dirty="0">
                <a:solidFill>
                  <a:srgbClr val="FFFF00"/>
                </a:solidFill>
              </a:rPr>
              <a:t>Alleluia, </a:t>
            </a:r>
            <a:r>
              <a:rPr lang="fr-FR" sz="3200" b="1" i="0" dirty="0" err="1">
                <a:solidFill>
                  <a:srgbClr val="FFFF00"/>
                </a:solidFill>
              </a:rPr>
              <a:t>alleluia</a:t>
            </a:r>
            <a:r>
              <a:rPr lang="fr-FR" sz="3200" b="1" i="0" dirty="0">
                <a:solidFill>
                  <a:srgbClr val="FFFF00"/>
                </a:solidFill>
              </a:rPr>
              <a:t>, </a:t>
            </a:r>
            <a:r>
              <a:rPr lang="fr-FR" sz="3200" b="1" i="0" dirty="0" err="1">
                <a:solidFill>
                  <a:srgbClr val="FFFF00"/>
                </a:solidFill>
              </a:rPr>
              <a:t>alleluia</a:t>
            </a:r>
            <a:r>
              <a:rPr lang="fr-FR" sz="3200" b="1" i="0" dirty="0">
                <a:solidFill>
                  <a:srgbClr val="FFFF00"/>
                </a:solidFill>
              </a:rPr>
              <a:t> !</a:t>
            </a:r>
            <a:r>
              <a:rPr lang="fr-FR" sz="3200" i="0" dirty="0">
                <a:solidFill>
                  <a:srgbClr val="FFFF00"/>
                </a:solidFill>
              </a:rPr>
              <a:t/>
            </a:r>
            <a:br>
              <a:rPr lang="fr-FR" sz="3200" i="0" dirty="0">
                <a:solidFill>
                  <a:srgbClr val="FFFF00"/>
                </a:solidFill>
              </a:rPr>
            </a:br>
            <a:r>
              <a:rPr lang="fr-FR" sz="2800" i="0" dirty="0">
                <a:solidFill>
                  <a:srgbClr val="FFFFFF"/>
                </a:solidFill>
              </a:rPr>
              <a:t>Garde ton peuple, nous T'en prions ô notre Père,</a:t>
            </a:r>
            <a:br>
              <a:rPr lang="fr-FR" sz="2800" i="0" dirty="0">
                <a:solidFill>
                  <a:srgbClr val="FFFFFF"/>
                </a:solidFill>
              </a:rPr>
            </a:br>
            <a:r>
              <a:rPr lang="fr-FR" sz="2800" i="0" dirty="0">
                <a:solidFill>
                  <a:srgbClr val="FFFFFF"/>
                </a:solidFill>
              </a:rPr>
              <a:t>dans la joie de ces fêtes pascales ;</a:t>
            </a:r>
          </a:p>
          <a:p>
            <a:r>
              <a:rPr lang="fr-FR" sz="3200" b="1" i="0" dirty="0">
                <a:solidFill>
                  <a:srgbClr val="FFFF00"/>
                </a:solidFill>
              </a:rPr>
              <a:t>Alleluia, </a:t>
            </a:r>
            <a:r>
              <a:rPr lang="fr-FR" sz="3200" b="1" i="0" dirty="0" err="1">
                <a:solidFill>
                  <a:srgbClr val="FFFF00"/>
                </a:solidFill>
              </a:rPr>
              <a:t>alleluia</a:t>
            </a:r>
            <a:r>
              <a:rPr lang="fr-FR" sz="3200" b="1" i="0" dirty="0">
                <a:solidFill>
                  <a:srgbClr val="FFFF00"/>
                </a:solidFill>
              </a:rPr>
              <a:t>, </a:t>
            </a:r>
            <a:r>
              <a:rPr lang="fr-FR" sz="3200" b="1" i="0" dirty="0" err="1">
                <a:solidFill>
                  <a:srgbClr val="FFFF00"/>
                </a:solidFill>
              </a:rPr>
              <a:t>alleluia</a:t>
            </a:r>
            <a:r>
              <a:rPr lang="fr-FR" sz="3200" b="1" i="0" dirty="0">
                <a:solidFill>
                  <a:srgbClr val="FFFF00"/>
                </a:solidFill>
              </a:rPr>
              <a:t> !</a:t>
            </a:r>
            <a:r>
              <a:rPr lang="fr-FR" sz="3200" i="0" dirty="0">
                <a:solidFill>
                  <a:srgbClr val="FFFF00"/>
                </a:solidFill>
              </a:rPr>
              <a:t/>
            </a:r>
            <a:br>
              <a:rPr lang="fr-FR" sz="3200" i="0" dirty="0">
                <a:solidFill>
                  <a:srgbClr val="FFFF00"/>
                </a:solidFill>
              </a:rPr>
            </a:br>
            <a:r>
              <a:rPr lang="fr-FR" sz="2800" i="0" dirty="0">
                <a:solidFill>
                  <a:srgbClr val="FFFFFF"/>
                </a:solidFill>
              </a:rPr>
              <a:t>Par Jésus-Christ ton Fils notre Seigneur,</a:t>
            </a:r>
            <a:br>
              <a:rPr lang="fr-FR" sz="2800" i="0" dirty="0">
                <a:solidFill>
                  <a:srgbClr val="FFFFFF"/>
                </a:solidFill>
              </a:rPr>
            </a:br>
            <a:r>
              <a:rPr lang="fr-FR" sz="2800" i="0" dirty="0">
                <a:solidFill>
                  <a:srgbClr val="FFFFFF"/>
                </a:solidFill>
              </a:rPr>
              <a:t>qui par la puissance de l'Esprit s'est relevé d'entre les morts et règne près de Toi pour les siècles des siècles ! </a:t>
            </a:r>
          </a:p>
          <a:p>
            <a:r>
              <a:rPr lang="fr-FR" sz="3200" b="1" i="0" dirty="0">
                <a:solidFill>
                  <a:srgbClr val="FFFF00"/>
                </a:solidFill>
              </a:rPr>
              <a:t>Alleluia, </a:t>
            </a:r>
            <a:r>
              <a:rPr lang="fr-FR" sz="3200" b="1" i="0" dirty="0" err="1">
                <a:solidFill>
                  <a:srgbClr val="FFFF00"/>
                </a:solidFill>
              </a:rPr>
              <a:t>alleluia</a:t>
            </a:r>
            <a:r>
              <a:rPr lang="fr-FR" sz="3200" b="1" i="0" dirty="0">
                <a:solidFill>
                  <a:srgbClr val="FFFF00"/>
                </a:solidFill>
              </a:rPr>
              <a:t>, </a:t>
            </a:r>
            <a:r>
              <a:rPr lang="fr-FR" sz="3200" b="1" i="0" dirty="0" err="1">
                <a:solidFill>
                  <a:srgbClr val="FFFF00"/>
                </a:solidFill>
              </a:rPr>
              <a:t>alleluia</a:t>
            </a:r>
            <a:r>
              <a:rPr lang="fr-FR" sz="3200" b="1" i="0" dirty="0">
                <a:solidFill>
                  <a:srgbClr val="FFFF00"/>
                </a:solidFill>
              </a:rPr>
              <a:t> </a:t>
            </a:r>
            <a:r>
              <a:rPr lang="fr-FR" sz="3200" b="1" i="0" dirty="0" smtClean="0">
                <a:solidFill>
                  <a:srgbClr val="FFFF00"/>
                </a:solidFill>
              </a:rPr>
              <a:t>! (x2)</a:t>
            </a:r>
            <a:r>
              <a:rPr lang="fr-FR" sz="3200" i="0" dirty="0">
                <a:solidFill>
                  <a:srgbClr val="FFFF00"/>
                </a:solidFill>
              </a:rPr>
              <a:t/>
            </a:r>
            <a:br>
              <a:rPr lang="fr-FR" sz="3200" i="0" dirty="0">
                <a:solidFill>
                  <a:srgbClr val="FFFF00"/>
                </a:solidFill>
              </a:rPr>
            </a:br>
            <a:r>
              <a:rPr lang="fr-FR" sz="3600" i="0" dirty="0">
                <a:solidFill>
                  <a:srgbClr val="92D050"/>
                </a:solidFill>
              </a:rPr>
              <a:t>Amen</a:t>
            </a:r>
            <a:endParaRPr lang="fr-FR" sz="2800" dirty="0">
              <a:solidFill>
                <a:srgbClr val="92D05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884368" y="580526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0752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5481</TotalTime>
  <Words>190</Words>
  <Application>Microsoft Office PowerPoint</Application>
  <PresentationFormat>Affichage à l'écran (4:3)</PresentationFormat>
  <Paragraphs>41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Modèle par défaut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687</cp:revision>
  <cp:lastPrinted>2017-10-06T11:59:14Z</cp:lastPrinted>
  <dcterms:created xsi:type="dcterms:W3CDTF">2009-10-17T16:00:12Z</dcterms:created>
  <dcterms:modified xsi:type="dcterms:W3CDTF">2019-12-29T15:06:52Z</dcterms:modified>
</cp:coreProperties>
</file>